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8E7A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7CF07-2310-7FB2-C476-4461F3788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469EB-582C-11EB-F6EE-EB654C82F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27C39-8BF3-38BF-78D0-0482F2FCA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87C81-2B7F-1DE6-1618-F66FA2A9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ED8F3-7133-A9B1-ED5F-2431E7AE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59F8C-F1F0-98CA-F151-16CA3EBB8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3AB55-CB5E-BA38-D42A-7752D052A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0AAFD-9F07-41A1-94D7-DFA724E9B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F5A6B-332F-42BF-D7C5-387410DA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2A65B-76BE-167C-2C49-15977B773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5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2B719D-EB6F-A83B-5532-DB96BC064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3D65E-C960-080D-15FE-4B1785A5E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C5361-5B93-3380-0B2D-D19F409C2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EE8E7-26F6-9F1D-72EB-71D97683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3EC8C-C04C-E714-8858-D6518EDE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0D4A-348F-9888-BB00-B851E1568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E43AD-19B6-EB60-68CC-9F409223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D67D6-C796-BDEC-A7DC-BDCC5F90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2DF78-FA50-0F14-A7D7-07994513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14E29-D0D9-EDF7-68AF-1A09BDA7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1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9132-04CA-A418-5D5E-44F3ABFC1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E9649-2526-ECE1-2C21-0A5A28EA5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94153-EAA2-69CB-DCE0-06E980C0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552B8-4FCB-B811-9288-428582F4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569C-A7CF-D7AB-8E08-DEADB26EC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5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FEB4-C24D-205A-353E-885A927C0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B1E8B-2456-B546-99B6-ABF8DAAF2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5E22D-8CAC-9D30-8419-93FF8C3F6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5D692-4E57-9CE3-82B6-F853456E1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0222A-4C38-7013-29B0-B37F738C7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1EA64-1F90-933C-4EA8-5E464F6AA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7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EB2B-4208-CAC6-1525-A6A7D201B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83638-EC1A-3E9D-9A1B-FB8E8B259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BA0AB-E20F-23B0-5712-14C3E569B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84E780-B460-EEDF-5A2E-D0BEA8748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AA403-A654-DED8-93F6-DC52210162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0722A6-4142-E541-1EAD-7E1DE343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BAC53E-82CB-9B6E-1B27-E9A8AE142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36EE82-A492-CD5E-52A4-35F55BD4A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F4B04-96F3-9F08-8F52-009E67FAC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B03CC6-3EDC-9135-5CA0-ABAE97C85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F608F-DDE9-C008-8C9F-39A58F6C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82B555-3AAF-B1BA-5D6F-55B7E7F9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1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053411-A433-0CF7-B742-FF4AF5F1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865647-DFDF-C38A-9615-EDFC5BE9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BE03F0-857E-4C12-60E1-EB708240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2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F7B1-1560-0CD9-6142-CF9207FB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A3E06-B90D-F7FB-F2DE-CBECD03FF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5A74C-9FEC-3171-40E1-FF4F3E836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14B4F-0C4B-16DD-CE79-1B54ED79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D7691-DA77-3711-F37E-BF24A1F2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1B22C8-D400-3EF4-C63F-884C394F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2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38C1-82D3-9CE0-49F1-21BC260F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67BA03-D620-C326-E5B0-CC5ECB522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50A68-ADFA-770E-DF55-BF5785E41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D6B94-DD77-25BC-A0EF-FD0B6106E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E8C69-F8BF-2ABF-A42F-52D05D90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96B27-7E44-2A32-AF69-CFA4FCCE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0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65C85-B2E9-12E2-1A61-648DFF845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E2E36-8EF9-F872-0AB4-1C499BDC9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33FB0-92C6-E6B2-2D30-8D3B9B1EE9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89F9B-9A89-459B-ACD1-E939C175A4C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AC740-E862-4C77-7A8F-D02E469DC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362FF-470D-4ADC-1E21-51D88764B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55051-FFB2-4AE7-8D32-0E1D2205F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5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1584">
              <a:schemeClr val="tx2">
                <a:lumMod val="40000"/>
                <a:lumOff val="60000"/>
              </a:schemeClr>
            </a:gs>
            <a:gs pos="29000">
              <a:schemeClr val="accent1">
                <a:lumMod val="45000"/>
                <a:lumOff val="55000"/>
              </a:schemeClr>
            </a:gs>
            <a:gs pos="59000">
              <a:schemeClr val="bg2">
                <a:lumMod val="75000"/>
              </a:schemeClr>
            </a:gs>
            <a:gs pos="77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0E5C25B-6651-02FD-0D73-95DEA1A21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786928"/>
              </p:ext>
            </p:extLst>
          </p:nvPr>
        </p:nvGraphicFramePr>
        <p:xfrm>
          <a:off x="643466" y="1567805"/>
          <a:ext cx="10905068" cy="5177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0046">
                  <a:extLst>
                    <a:ext uri="{9D8B030D-6E8A-4147-A177-3AD203B41FA5}">
                      <a16:colId xmlns:a16="http://schemas.microsoft.com/office/drawing/2014/main" val="3944967843"/>
                    </a:ext>
                  </a:extLst>
                </a:gridCol>
                <a:gridCol w="1783596">
                  <a:extLst>
                    <a:ext uri="{9D8B030D-6E8A-4147-A177-3AD203B41FA5}">
                      <a16:colId xmlns:a16="http://schemas.microsoft.com/office/drawing/2014/main" val="3549880879"/>
                    </a:ext>
                  </a:extLst>
                </a:gridCol>
                <a:gridCol w="1684757">
                  <a:extLst>
                    <a:ext uri="{9D8B030D-6E8A-4147-A177-3AD203B41FA5}">
                      <a16:colId xmlns:a16="http://schemas.microsoft.com/office/drawing/2014/main" val="2474690419"/>
                    </a:ext>
                  </a:extLst>
                </a:gridCol>
                <a:gridCol w="1842223">
                  <a:extLst>
                    <a:ext uri="{9D8B030D-6E8A-4147-A177-3AD203B41FA5}">
                      <a16:colId xmlns:a16="http://schemas.microsoft.com/office/drawing/2014/main" val="3243986245"/>
                    </a:ext>
                  </a:extLst>
                </a:gridCol>
                <a:gridCol w="1842223">
                  <a:extLst>
                    <a:ext uri="{9D8B030D-6E8A-4147-A177-3AD203B41FA5}">
                      <a16:colId xmlns:a16="http://schemas.microsoft.com/office/drawing/2014/main" val="1062350086"/>
                    </a:ext>
                  </a:extLst>
                </a:gridCol>
                <a:gridCol w="1842223">
                  <a:extLst>
                    <a:ext uri="{9D8B030D-6E8A-4147-A177-3AD203B41FA5}">
                      <a16:colId xmlns:a16="http://schemas.microsoft.com/office/drawing/2014/main" val="1750813428"/>
                    </a:ext>
                  </a:extLst>
                </a:gridCol>
              </a:tblGrid>
              <a:tr h="689211">
                <a:tc>
                  <a:txBody>
                    <a:bodyPr/>
                    <a:lstStyle/>
                    <a:p>
                      <a:r>
                        <a:rPr lang="en-US" sz="2600"/>
                        <a:t>Solution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/>
                        <a:t>Phase 1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/>
                        <a:t>Phase 2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Phase 3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Phase 4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Phase 5</a:t>
                      </a:r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556286"/>
                  </a:ext>
                </a:extLst>
              </a:tr>
              <a:tr h="628797">
                <a:tc>
                  <a:txBody>
                    <a:bodyPr/>
                    <a:lstStyle/>
                    <a:p>
                      <a:r>
                        <a:rPr lang="en-US" sz="1900" dirty="0"/>
                        <a:t>Policy Program</a:t>
                      </a:r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491552"/>
                  </a:ext>
                </a:extLst>
              </a:tr>
              <a:tr h="753126">
                <a:tc>
                  <a:txBody>
                    <a:bodyPr/>
                    <a:lstStyle/>
                    <a:p>
                      <a:r>
                        <a:rPr lang="en-US" sz="1900" dirty="0"/>
                        <a:t>Access Controls</a:t>
                      </a:r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898372"/>
                  </a:ext>
                </a:extLst>
              </a:tr>
              <a:tr h="1194318">
                <a:tc>
                  <a:txBody>
                    <a:bodyPr/>
                    <a:lstStyle/>
                    <a:p>
                      <a:r>
                        <a:rPr lang="en-US" sz="1900" dirty="0"/>
                        <a:t>SDLC</a:t>
                      </a:r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892824"/>
                  </a:ext>
                </a:extLst>
              </a:tr>
              <a:tr h="637208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693504"/>
                  </a:ext>
                </a:extLst>
              </a:tr>
              <a:tr h="637208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771450"/>
                  </a:ext>
                </a:extLst>
              </a:tr>
              <a:tr h="637208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8671" marR="98671" marT="49335" marB="493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949942"/>
                  </a:ext>
                </a:extLst>
              </a:tr>
            </a:tbl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EAC4B3C-7442-F9D6-15BF-301423199993}"/>
              </a:ext>
            </a:extLst>
          </p:cNvPr>
          <p:cNvSpPr/>
          <p:nvPr/>
        </p:nvSpPr>
        <p:spPr>
          <a:xfrm>
            <a:off x="2404078" y="508182"/>
            <a:ext cx="7743971" cy="736551"/>
          </a:xfrm>
          <a:custGeom>
            <a:avLst/>
            <a:gdLst>
              <a:gd name="connsiteX0" fmla="*/ 0 w 8222143"/>
              <a:gd name="connsiteY0" fmla="*/ 84242 h 505440"/>
              <a:gd name="connsiteX1" fmla="*/ 84242 w 8222143"/>
              <a:gd name="connsiteY1" fmla="*/ 0 h 505440"/>
              <a:gd name="connsiteX2" fmla="*/ 8137901 w 8222143"/>
              <a:gd name="connsiteY2" fmla="*/ 0 h 505440"/>
              <a:gd name="connsiteX3" fmla="*/ 8222143 w 8222143"/>
              <a:gd name="connsiteY3" fmla="*/ 84242 h 505440"/>
              <a:gd name="connsiteX4" fmla="*/ 8222143 w 8222143"/>
              <a:gd name="connsiteY4" fmla="*/ 421198 h 505440"/>
              <a:gd name="connsiteX5" fmla="*/ 8137901 w 8222143"/>
              <a:gd name="connsiteY5" fmla="*/ 505440 h 505440"/>
              <a:gd name="connsiteX6" fmla="*/ 84242 w 8222143"/>
              <a:gd name="connsiteY6" fmla="*/ 505440 h 505440"/>
              <a:gd name="connsiteX7" fmla="*/ 0 w 8222143"/>
              <a:gd name="connsiteY7" fmla="*/ 421198 h 505440"/>
              <a:gd name="connsiteX8" fmla="*/ 0 w 8222143"/>
              <a:gd name="connsiteY8" fmla="*/ 84242 h 50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22143" h="505440">
                <a:moveTo>
                  <a:pt x="0" y="84242"/>
                </a:moveTo>
                <a:cubicBezTo>
                  <a:pt x="0" y="37716"/>
                  <a:pt x="37716" y="0"/>
                  <a:pt x="84242" y="0"/>
                </a:cubicBezTo>
                <a:lnTo>
                  <a:pt x="8137901" y="0"/>
                </a:lnTo>
                <a:cubicBezTo>
                  <a:pt x="8184427" y="0"/>
                  <a:pt x="8222143" y="37716"/>
                  <a:pt x="8222143" y="84242"/>
                </a:cubicBezTo>
                <a:lnTo>
                  <a:pt x="8222143" y="421198"/>
                </a:lnTo>
                <a:cubicBezTo>
                  <a:pt x="8222143" y="467724"/>
                  <a:pt x="8184427" y="505440"/>
                  <a:pt x="8137901" y="505440"/>
                </a:cubicBezTo>
                <a:lnTo>
                  <a:pt x="84242" y="505440"/>
                </a:lnTo>
                <a:cubicBezTo>
                  <a:pt x="37716" y="505440"/>
                  <a:pt x="0" y="467724"/>
                  <a:pt x="0" y="421198"/>
                </a:cubicBezTo>
                <a:lnTo>
                  <a:pt x="0" y="8424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hueOff val="0"/>
                  <a:satOff val="0"/>
                  <a:lumOff val="0"/>
                  <a:shade val="30000"/>
                  <a:satMod val="115000"/>
                </a:schemeClr>
              </a:gs>
              <a:gs pos="50000">
                <a:schemeClr val="accent1">
                  <a:hueOff val="0"/>
                  <a:satOff val="0"/>
                  <a:lumOff val="0"/>
                  <a:shade val="67500"/>
                  <a:satMod val="115000"/>
                </a:schemeClr>
              </a:gs>
              <a:gs pos="100000">
                <a:schemeClr val="accent1">
                  <a:hueOff val="0"/>
                  <a:satOff val="0"/>
                  <a:lumOff val="0"/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4684" tIns="104684" rIns="104684" bIns="104684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Agency Security Roadmap</a:t>
            </a:r>
            <a:endParaRPr lang="en-US" sz="2800" kern="1200" dirty="0"/>
          </a:p>
        </p:txBody>
      </p: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4C39A828-375D-3463-756E-724BB3AA03B9}"/>
              </a:ext>
            </a:extLst>
          </p:cNvPr>
          <p:cNvSpPr/>
          <p:nvPr/>
        </p:nvSpPr>
        <p:spPr>
          <a:xfrm>
            <a:off x="2631233" y="2269224"/>
            <a:ext cx="2864496" cy="606490"/>
          </a:xfrm>
          <a:prstGeom prst="flowChartTerminator">
            <a:avLst/>
          </a:prstGeom>
          <a:gradFill flip="none" rotWithShape="1">
            <a:gsLst>
              <a:gs pos="84000">
                <a:srgbClr val="FF0000"/>
              </a:gs>
              <a:gs pos="27000">
                <a:srgbClr val="FFC0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Policy development and socialization</a:t>
            </a:r>
          </a:p>
        </p:txBody>
      </p:sp>
      <p:sp>
        <p:nvSpPr>
          <p:cNvPr id="20" name="Flowchart: Terminator 19">
            <a:extLst>
              <a:ext uri="{FF2B5EF4-FFF2-40B4-BE49-F238E27FC236}">
                <a16:creationId xmlns:a16="http://schemas.microsoft.com/office/drawing/2014/main" id="{CDA35BF5-3A4D-F07F-03B7-2895566B6C33}"/>
              </a:ext>
            </a:extLst>
          </p:cNvPr>
          <p:cNvSpPr/>
          <p:nvPr/>
        </p:nvSpPr>
        <p:spPr>
          <a:xfrm>
            <a:off x="5980922" y="2269224"/>
            <a:ext cx="1231641" cy="606490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GRC RFP</a:t>
            </a:r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4D442769-417C-5CAD-2461-5C8090036FD2}"/>
              </a:ext>
            </a:extLst>
          </p:cNvPr>
          <p:cNvSpPr/>
          <p:nvPr/>
        </p:nvSpPr>
        <p:spPr>
          <a:xfrm>
            <a:off x="7837714" y="2261231"/>
            <a:ext cx="2752531" cy="606490"/>
          </a:xfrm>
          <a:prstGeom prst="flowChartTerminator">
            <a:avLst/>
          </a:prstGeom>
          <a:gradFill>
            <a:gsLst>
              <a:gs pos="46000">
                <a:srgbClr val="00B050"/>
              </a:gs>
              <a:gs pos="72000">
                <a:srgbClr val="FFC0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Implement GRC</a:t>
            </a: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id="{1797287B-8D76-6A0C-EAD7-AE88DC94C34C}"/>
              </a:ext>
            </a:extLst>
          </p:cNvPr>
          <p:cNvSpPr/>
          <p:nvPr/>
        </p:nvSpPr>
        <p:spPr>
          <a:xfrm>
            <a:off x="2631233" y="2974133"/>
            <a:ext cx="1390263" cy="606490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RBAC Template</a:t>
            </a:r>
          </a:p>
        </p:txBody>
      </p:sp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A970FA26-06C0-5ED0-BD57-4C0EE3C7A4F8}"/>
              </a:ext>
            </a:extLst>
          </p:cNvPr>
          <p:cNvSpPr/>
          <p:nvPr/>
        </p:nvSpPr>
        <p:spPr>
          <a:xfrm>
            <a:off x="4145902" y="2954657"/>
            <a:ext cx="3900195" cy="606490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Procedures</a:t>
            </a:r>
          </a:p>
        </p:txBody>
      </p: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C63A034D-DEF3-DF74-D8D1-B4166E85B5DD}"/>
              </a:ext>
            </a:extLst>
          </p:cNvPr>
          <p:cNvSpPr/>
          <p:nvPr/>
        </p:nvSpPr>
        <p:spPr>
          <a:xfrm>
            <a:off x="10067731" y="2954657"/>
            <a:ext cx="1430694" cy="606490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IAM/PAM</a:t>
            </a:r>
          </a:p>
        </p:txBody>
      </p:sp>
      <p:sp>
        <p:nvSpPr>
          <p:cNvPr id="27" name="Flowchart: Terminator 26">
            <a:extLst>
              <a:ext uri="{FF2B5EF4-FFF2-40B4-BE49-F238E27FC236}">
                <a16:creationId xmlns:a16="http://schemas.microsoft.com/office/drawing/2014/main" id="{292A75C7-1C7E-EA54-9A81-3AD90DAF3999}"/>
              </a:ext>
            </a:extLst>
          </p:cNvPr>
          <p:cNvSpPr/>
          <p:nvPr/>
        </p:nvSpPr>
        <p:spPr>
          <a:xfrm>
            <a:off x="2631233" y="3757035"/>
            <a:ext cx="811763" cy="406364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Policy</a:t>
            </a:r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44B6A8F8-E660-90BA-25DE-9BDA2BF6C7C5}"/>
              </a:ext>
            </a:extLst>
          </p:cNvPr>
          <p:cNvSpPr/>
          <p:nvPr/>
        </p:nvSpPr>
        <p:spPr>
          <a:xfrm>
            <a:off x="8341567" y="2925037"/>
            <a:ext cx="1430694" cy="636110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IAM/PAM</a:t>
            </a:r>
          </a:p>
          <a:p>
            <a:pPr algn="ctr"/>
            <a:r>
              <a:rPr lang="en-US" dirty="0"/>
              <a:t>RFP</a:t>
            </a:r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29934E70-D26D-804D-67C8-D091CC8BB718}"/>
              </a:ext>
            </a:extLst>
          </p:cNvPr>
          <p:cNvSpPr/>
          <p:nvPr/>
        </p:nvSpPr>
        <p:spPr>
          <a:xfrm>
            <a:off x="2827176" y="4261818"/>
            <a:ext cx="1427582" cy="406364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Project Templates</a:t>
            </a:r>
          </a:p>
        </p:txBody>
      </p:sp>
      <p:sp>
        <p:nvSpPr>
          <p:cNvPr id="30" name="Flowchart: Terminator 29">
            <a:extLst>
              <a:ext uri="{FF2B5EF4-FFF2-40B4-BE49-F238E27FC236}">
                <a16:creationId xmlns:a16="http://schemas.microsoft.com/office/drawing/2014/main" id="{C4FFF01F-8FFA-DDAE-B5AB-8F405C60B95D}"/>
              </a:ext>
            </a:extLst>
          </p:cNvPr>
          <p:cNvSpPr/>
          <p:nvPr/>
        </p:nvSpPr>
        <p:spPr>
          <a:xfrm>
            <a:off x="3540968" y="3763547"/>
            <a:ext cx="1105678" cy="459978"/>
          </a:xfrm>
          <a:prstGeom prst="flowChartTermina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Socialization</a:t>
            </a:r>
          </a:p>
        </p:txBody>
      </p:sp>
    </p:spTree>
    <p:extLst>
      <p:ext uri="{BB962C8B-B14F-4D97-AF65-F5344CB8AC3E}">
        <p14:creationId xmlns:p14="http://schemas.microsoft.com/office/powerpoint/2010/main" val="391770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748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596923E25266479A60E98746573A73" ma:contentTypeVersion="6" ma:contentTypeDescription="Create a new document." ma:contentTypeScope="" ma:versionID="9b5c1b955b2dea0d1ab386d1ee37a405">
  <xsd:schema xmlns:xsd="http://www.w3.org/2001/XMLSchema" xmlns:xs="http://www.w3.org/2001/XMLSchema" xmlns:p="http://schemas.microsoft.com/office/2006/metadata/properties" xmlns:ns2="221cc232-c4b2-4d7f-94b2-4e0da4713068" xmlns:ns3="be0a8c41-a8f7-4db0-9ccc-3acea744ee4d" targetNamespace="http://schemas.microsoft.com/office/2006/metadata/properties" ma:root="true" ma:fieldsID="e123ee67a3efe023cd3edbbcc532c848" ns2:_="" ns3:_="">
    <xsd:import namespace="221cc232-c4b2-4d7f-94b2-4e0da4713068"/>
    <xsd:import namespace="be0a8c41-a8f7-4db0-9ccc-3acea744ee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Purpo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1cc232-c4b2-4d7f-94b2-4e0da47130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Purpose" ma:index="12" nillable="true" ma:displayName="Purpose" ma:internalName="Purpo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0a8c41-a8f7-4db0-9ccc-3acea744ee4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rpose xmlns="221cc232-c4b2-4d7f-94b2-4e0da4713068" xsi:nil="true"/>
  </documentManagement>
</p:properties>
</file>

<file path=customXml/itemProps1.xml><?xml version="1.0" encoding="utf-8"?>
<ds:datastoreItem xmlns:ds="http://schemas.openxmlformats.org/officeDocument/2006/customXml" ds:itemID="{660B6E98-9D1C-48D6-BD34-66908FDFF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1cc232-c4b2-4d7f-94b2-4e0da4713068"/>
    <ds:schemaRef ds:uri="be0a8c41-a8f7-4db0-9ccc-3acea744ee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C347FA-0275-4562-B89C-69B0BDD7A5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D6C8BD-4AEB-432C-9CE3-6EDE2A9EC1D4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be0a8c41-a8f7-4db0-9ccc-3acea744ee4d"/>
    <ds:schemaRef ds:uri="221cc232-c4b2-4d7f-94b2-4e0da47130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41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Finney, Vince [OITS]</dc:creator>
  <cp:lastModifiedBy>Finney, Vince [OITS]</cp:lastModifiedBy>
  <cp:revision>1</cp:revision>
  <dcterms:created xsi:type="dcterms:W3CDTF">2022-08-17T14:11:47Z</dcterms:created>
  <dcterms:modified xsi:type="dcterms:W3CDTF">2022-08-17T15:18:33Z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0x01010099596923E25266479A60E98746573A73</vt:lpwstr>
  </property>
</Properties>
</file>